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9" r:id="rId6"/>
    <p:sldId id="307" r:id="rId7"/>
    <p:sldId id="261" r:id="rId8"/>
    <p:sldId id="303" r:id="rId9"/>
    <p:sldId id="298" r:id="rId10"/>
    <p:sldId id="305" r:id="rId11"/>
    <p:sldId id="306" r:id="rId12"/>
    <p:sldId id="308" r:id="rId13"/>
    <p:sldId id="309" r:id="rId14"/>
    <p:sldId id="270" r:id="rId15"/>
    <p:sldId id="263" r:id="rId16"/>
    <p:sldId id="264" r:id="rId17"/>
    <p:sldId id="262" r:id="rId18"/>
    <p:sldId id="302" r:id="rId19"/>
    <p:sldId id="273" r:id="rId20"/>
    <p:sldId id="274" r:id="rId21"/>
    <p:sldId id="285" r:id="rId22"/>
    <p:sldId id="297" r:id="rId23"/>
    <p:sldId id="268" r:id="rId24"/>
    <p:sldId id="269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87382" autoAdjust="0"/>
  </p:normalViewPr>
  <p:slideViewPr>
    <p:cSldViewPr snapToGrid="0">
      <p:cViewPr>
        <p:scale>
          <a:sx n="75" d="100"/>
          <a:sy n="75" d="100"/>
        </p:scale>
        <p:origin x="3552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2560" units="cm"/>
          <inkml:channel name="Y" type="integer" max="1443" units="cm"/>
          <inkml:channel name="T" type="integer" max="2.14748E9" units="dev"/>
        </inkml:traceFormat>
        <inkml:channelProperties>
          <inkml:channelProperty channel="X" name="resolution" value="75.04188" units="1/cm"/>
          <inkml:channelProperty channel="Y" name="resolution" value="42.94643" units="1/cm"/>
          <inkml:channelProperty channel="T" name="resolution" value="1" units="1/dev"/>
        </inkml:channelProperties>
      </inkml:inkSource>
      <inkml:timestamp xml:id="ts0" timeString="2024-09-17T13:05:54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10549 16809 0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14F11-7DAC-44D5-95D3-1A8298C74E63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72B43-4198-4990-84F1-7309D9013D1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7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2B43-4198-4990-84F1-7309D9013D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3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limited on the frames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2B43-4198-4990-84F1-7309D9013D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08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2B43-4198-4990-84F1-7309D9013D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2633-E209-43AD-84F1-ADC08E3EF260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12DC-6EA9-40FE-800B-8347D72B9FFE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76888-E9E4-4FE2-9EA4-C84A8B983F46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AA2E-F869-4BFB-A58E-D8A4CB85C7CA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EB18-7674-4589-82A9-BB676693D381}" type="datetime1">
              <a:rPr lang="en-GB" smtClean="0"/>
              <a:t>24/09/2024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2BA6-D0F0-4C11-8FF3-1D1F2D107C51}" type="datetime1">
              <a:rPr lang="en-GB" smtClean="0"/>
              <a:t>24/09/2024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8FD4F-FFC1-46AD-ADA3-49F3671382D4}" type="datetime1">
              <a:rPr lang="en-GB" smtClean="0"/>
              <a:t>24/09/2024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BA7B5-DEFC-4AF4-A672-4069E9CC193F}" type="datetime1">
              <a:rPr lang="en-GB" smtClean="0"/>
              <a:t>24/09/2024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FEF2-C740-4E15-90FB-F623FDF8FF85}" type="datetime1">
              <a:rPr lang="en-GB" smtClean="0"/>
              <a:t>24/09/2024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17C7-FC61-404C-BA5F-E9E279D21C1B}" type="datetime1">
              <a:rPr lang="en-GB" smtClean="0"/>
              <a:t>24/09/2024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6C9D2-6A33-41F2-B3BE-29FE8E6C722E}" type="datetime1">
              <a:rPr lang="en-GB" smtClean="0"/>
              <a:t>24/09/2024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‹Nr.›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40589631930193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240589632030326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780454"/>
            <a:ext cx="9144000" cy="2387600"/>
          </a:xfrm>
        </p:spPr>
        <p:txBody>
          <a:bodyPr>
            <a:noAutofit/>
          </a:bodyPr>
          <a:lstStyle/>
          <a:p>
            <a:r>
              <a:rPr lang="en-US" sz="4000" dirty="0"/>
              <a:t>Model Predictive Control Local Planner with dynamic Obstacle Avoidance</a:t>
            </a:r>
            <a:endParaRPr lang="en-GB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3934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Presented by Kevin Eppacher</a:t>
            </a:r>
          </a:p>
          <a:p>
            <a:endParaRPr lang="en-GB" dirty="0"/>
          </a:p>
          <a:p>
            <a:r>
              <a:rPr lang="en-GB" dirty="0"/>
              <a:t>Supervisor: </a:t>
            </a:r>
            <a:r>
              <a:rPr lang="de-AT" dirty="0"/>
              <a:t>Simon Schweiger, </a:t>
            </a:r>
            <a:r>
              <a:rPr lang="de-AT" dirty="0" err="1"/>
              <a:t>MSc</a:t>
            </a:r>
            <a:r>
              <a:rPr lang="de-AT" dirty="0"/>
              <a:t>.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73C6D-8EDE-5F88-E725-EBD90900D252}"/>
              </a:ext>
            </a:extLst>
          </p:cNvPr>
          <p:cNvSpPr txBox="1"/>
          <p:nvPr/>
        </p:nvSpPr>
        <p:spPr>
          <a:xfrm>
            <a:off x="9732818" y="6255327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17.09.2024</a:t>
            </a:r>
          </a:p>
        </p:txBody>
      </p:sp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85B48-98BC-07DA-E9AB-6E5ACA74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05BE90-701F-1D6C-19DE-3A99E216D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18B9DB-2728-F34C-B00B-5582340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42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51BBB58-4016-2C1E-5241-DE0F30BA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647" y="792130"/>
            <a:ext cx="7913782" cy="52737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C5F9954-AAAE-6564-5F55-0EFC425A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22971-0FAB-5220-D646-BFC0BD6C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294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04D98-BD23-2808-6654-318238D1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Methodology</a:t>
            </a:r>
            <a:br>
              <a:rPr lang="en-US" b="1" dirty="0"/>
            </a:br>
            <a:r>
              <a:rPr lang="en-US" b="1" dirty="0"/>
              <a:t>Reference Trajectory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6F205-EC37-C0BE-A3E4-59FE9E45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12</a:t>
            </a:fld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FCB5B84-B15A-BA1C-83D3-3CC8201F55C5}"/>
              </a:ext>
            </a:extLst>
          </p:cNvPr>
          <p:cNvSpPr txBox="1"/>
          <p:nvPr/>
        </p:nvSpPr>
        <p:spPr>
          <a:xfrm>
            <a:off x="893928" y="1876567"/>
            <a:ext cx="7813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Get</a:t>
            </a:r>
            <a:r>
              <a:rPr lang="de-DE" dirty="0"/>
              <a:t> global Plan from </a:t>
            </a:r>
            <a:r>
              <a:rPr lang="de-DE" dirty="0" err="1"/>
              <a:t>MoveBase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orientation</a:t>
            </a:r>
            <a:r>
              <a:rPr lang="de-DE" dirty="0"/>
              <a:t> from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waypoint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Interpolate</a:t>
            </a:r>
            <a:r>
              <a:rPr lang="de-DE" dirty="0"/>
              <a:t> </a:t>
            </a:r>
            <a:r>
              <a:rPr lang="de-DE" dirty="0" err="1"/>
              <a:t>waypoints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neccessary</a:t>
            </a:r>
            <a:r>
              <a:rPr lang="de-DE" dirty="0"/>
              <a:t> time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controller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/>
              <a:t>Visualization</a:t>
            </a:r>
            <a:r>
              <a:rPr lang="de-DE" dirty="0"/>
              <a:t> will follow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39973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2A8C7A6-4629-A96E-D5D1-68C2BE67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432" y="3649921"/>
            <a:ext cx="3113101" cy="28247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B41E61-A037-8674-45E0-FE1118B0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  <a:br>
              <a:rPr lang="en-US" b="1" dirty="0"/>
            </a:br>
            <a:r>
              <a:rPr lang="en-US" b="1" dirty="0"/>
              <a:t>Object Detection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8ED25-2041-CDA7-FA80-16FB08E7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13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386B4F-4EA9-6F81-9F35-7EF5683D9524}"/>
              </a:ext>
            </a:extLst>
          </p:cNvPr>
          <p:cNvSpPr txBox="1"/>
          <p:nvPr/>
        </p:nvSpPr>
        <p:spPr>
          <a:xfrm>
            <a:off x="893928" y="1856095"/>
            <a:ext cx="5202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diameter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cornerns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AT" dirty="0"/>
              <a:t>Shi-Tomasi Corner </a:t>
            </a:r>
            <a:r>
              <a:rPr lang="de-AT" dirty="0" err="1"/>
              <a:t>Detection</a:t>
            </a:r>
            <a:r>
              <a:rPr lang="de-AT" dirty="0"/>
              <a:t> </a:t>
            </a:r>
            <a:r>
              <a:rPr lang="de-AT" dirty="0" err="1"/>
              <a:t>Algorithm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Store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corners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in a </a:t>
            </a:r>
            <a:r>
              <a:rPr lang="de-DE" dirty="0" err="1"/>
              <a:t>list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controller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70F8EF-7CCB-FA1F-EEB0-6B43794C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74" y="3805531"/>
            <a:ext cx="2366647" cy="238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16A77A5-2B28-C8EC-6721-81BEC3B1C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725" y="3805532"/>
            <a:ext cx="2953429" cy="2384899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AE77945-F5BB-E231-15FF-4DAD01A2317D}"/>
              </a:ext>
            </a:extLst>
          </p:cNvPr>
          <p:cNvSpPr/>
          <p:nvPr/>
        </p:nvSpPr>
        <p:spPr>
          <a:xfrm>
            <a:off x="5293836" y="4819985"/>
            <a:ext cx="477671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925F1600-DC3E-1DF3-C15E-63371EF91B30}"/>
              </a:ext>
            </a:extLst>
          </p:cNvPr>
          <p:cNvSpPr/>
          <p:nvPr/>
        </p:nvSpPr>
        <p:spPr>
          <a:xfrm>
            <a:off x="8257135" y="4819985"/>
            <a:ext cx="477671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849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84B09-8283-F696-82B2-FED0090B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23"/>
            <a:ext cx="10515600" cy="1325563"/>
          </a:xfrm>
        </p:spPr>
        <p:txBody>
          <a:bodyPr/>
          <a:lstStyle/>
          <a:p>
            <a:r>
              <a:rPr lang="en-US" b="1" dirty="0"/>
              <a:t>Methodology</a:t>
            </a:r>
            <a:br>
              <a:rPr lang="en-US" b="1" dirty="0"/>
            </a:br>
            <a:r>
              <a:rPr lang="en-US" b="1" dirty="0"/>
              <a:t>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F5C57-6106-9091-EE7F-B7804C5F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14</a:t>
            </a:fld>
            <a:endParaRPr lang="en-GB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58B7E37-797D-1103-56A3-7132B99D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66" y="3116979"/>
            <a:ext cx="3895026" cy="31143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A4DFEB0-A10C-E2F0-6FB5-CAB897E9C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7341"/>
            <a:ext cx="2069195" cy="84595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3C3A17-EF52-A59E-6B57-7334653A238A}"/>
              </a:ext>
            </a:extLst>
          </p:cNvPr>
          <p:cNvSpPr txBox="1"/>
          <p:nvPr/>
        </p:nvSpPr>
        <p:spPr>
          <a:xfrm>
            <a:off x="1139588" y="1515275"/>
            <a:ext cx="46607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Kinemantic</a:t>
            </a:r>
            <a:r>
              <a:rPr lang="de-DE" dirty="0"/>
              <a:t> Model in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Coordinates</a:t>
            </a:r>
            <a:endParaRPr lang="de-DE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Pros: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 err="1"/>
              <a:t>Simplicity</a:t>
            </a:r>
            <a:endParaRPr lang="de-DE" dirty="0"/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intensive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US" dirty="0"/>
              <a:t>Sufficient Accuracy for Many Applications</a:t>
            </a:r>
            <a:endParaRPr lang="de-DE" dirty="0"/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US" dirty="0"/>
              <a:t>Easier to Implement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US" dirty="0"/>
              <a:t>Skid steering model</a:t>
            </a:r>
            <a:endParaRPr lang="de-DE" dirty="0"/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de-DE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/>
              <a:t>Cons</a:t>
            </a:r>
            <a:r>
              <a:rPr lang="de-DE" dirty="0"/>
              <a:t>: </a:t>
            </a:r>
            <a:endParaRPr lang="de-AT" dirty="0"/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de-AT" dirty="0" err="1"/>
              <a:t>Less</a:t>
            </a:r>
            <a:r>
              <a:rPr lang="de-AT" dirty="0"/>
              <a:t> </a:t>
            </a:r>
            <a:r>
              <a:rPr lang="de-AT" dirty="0" err="1"/>
              <a:t>accurate</a:t>
            </a:r>
            <a:r>
              <a:rPr lang="de-AT" dirty="0"/>
              <a:t> </a:t>
            </a:r>
            <a:r>
              <a:rPr lang="de-AT" dirty="0" err="1"/>
              <a:t>prediction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EF61C0-E5CD-9E77-D1DE-C2EDCA53C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400" y="2204990"/>
            <a:ext cx="2955359" cy="9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3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A300AEC-D8FA-42DF-9554-7EA5A6EA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9" y="1027906"/>
            <a:ext cx="6166454" cy="56271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4F84B09-8283-F696-82B2-FED0090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State-of-the-Art: Optimizer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F5C57-6106-9091-EE7F-B7804C5F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15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202915-6A51-1CF8-7309-6D465FAFF155}"/>
              </a:ext>
            </a:extLst>
          </p:cNvPr>
          <p:cNvSpPr txBox="1"/>
          <p:nvPr/>
        </p:nvSpPr>
        <p:spPr>
          <a:xfrm>
            <a:off x="838200" y="1492981"/>
            <a:ext cx="9602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Safety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constraints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Limit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obstacles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computational</a:t>
            </a:r>
            <a:r>
              <a:rPr lang="de-DE" dirty="0">
                <a:sym typeface="Wingdings" panose="05000000000000000000" pitchFamily="2" charset="2"/>
              </a:rPr>
              <a:t> intensive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9629BC0-02F3-D0A0-3890-7A1EBC7F4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26" y="1888471"/>
            <a:ext cx="4890074" cy="53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54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ACCCA-518F-0428-94BF-7C98AA24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  <a:endParaRPr lang="de-AT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58383A-1329-31D5-4D56-127C39B6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Better representation of the obstacles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fewer and more descriptive</a:t>
            </a:r>
          </a:p>
          <a:p>
            <a:r>
              <a:rPr lang="en-US" dirty="0">
                <a:sym typeface="Wingdings" panose="05000000000000000000" pitchFamily="2" charset="2"/>
              </a:rPr>
              <a:t>Not optimal solution, when dealing with obstacles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adjusting cost function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Better model representation</a:t>
            </a:r>
          </a:p>
          <a:p>
            <a:r>
              <a:rPr lang="en-US" dirty="0">
                <a:sym typeface="Wingdings" panose="05000000000000000000" pitchFamily="2" charset="2"/>
              </a:rPr>
              <a:t>Still computationally intensive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0.1 – 0.2 s frequency rate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586B-52EE-AA9B-9BBB-C0CF5132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95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A7A1C-9316-9CF9-9AA1-1013B363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9849134" cy="473849"/>
          </a:xfrm>
        </p:spPr>
        <p:txBody>
          <a:bodyPr anchor="t">
            <a:normAutofit fontScale="90000"/>
          </a:bodyPr>
          <a:lstStyle/>
          <a:p>
            <a:r>
              <a:rPr lang="de-AT" sz="3200" b="1" dirty="0"/>
              <a:t>Summary and Outlook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48DD6-3D60-83A1-8FCB-269FA1C6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5130" y="641799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35CC27-B294-42F1-A53F-8B1BF24D38A0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899C93-E8B4-9733-76AA-07B748D0E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271"/>
            <a:ext cx="10515600" cy="4351338"/>
          </a:xfrm>
        </p:spPr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110BAC-2E75-22F9-6C29-D373F22AF80A}"/>
              </a:ext>
            </a:extLst>
          </p:cNvPr>
          <p:cNvSpPr txBox="1"/>
          <p:nvPr/>
        </p:nvSpPr>
        <p:spPr>
          <a:xfrm>
            <a:off x="865140" y="1878774"/>
            <a:ext cx="4861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horizon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DWA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nMPC</a:t>
            </a:r>
            <a:r>
              <a:rPr lang="de-DE" dirty="0"/>
              <a:t>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DWA in </a:t>
            </a:r>
            <a:r>
              <a:rPr lang="de-DE" dirty="0" err="1"/>
              <a:t>narrow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results</a:t>
            </a:r>
            <a:r>
              <a:rPr lang="de-DE" dirty="0"/>
              <a:t> will follow</a:t>
            </a:r>
          </a:p>
        </p:txBody>
      </p:sp>
    </p:spTree>
    <p:extLst>
      <p:ext uri="{BB962C8B-B14F-4D97-AF65-F5344CB8AC3E}">
        <p14:creationId xmlns:p14="http://schemas.microsoft.com/office/powerpoint/2010/main" val="202980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790098-5EA2-1222-9DA1-4E87B0B0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de-AT" sz="5400">
                <a:solidFill>
                  <a:schemeClr val="bg1">
                    <a:lumMod val="95000"/>
                    <a:lumOff val="5000"/>
                  </a:schemeClr>
                </a:solidFill>
              </a:rPr>
              <a:t>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3BEED-C88E-2452-7C1F-809CBD29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49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84B09-8283-F696-82B2-FED0090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State-of-the-Art: Optimizer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F5C57-6106-9091-EE7F-B7804C5F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19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64AEAB-96A6-4B43-1FAF-68FD9A17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45" y="1690688"/>
            <a:ext cx="8717506" cy="24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1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9D17E-634A-993C-6135-DDE81C4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 (less talking)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4A6C36-1E06-E738-8AD9-854C05E8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259"/>
            <a:ext cx="10515600" cy="378523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 of mobile Robots: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 Service Robots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Industry Automated Guided Vehicles (AMR)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Military Mobile Robots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(Facts will follow)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Rapid Changing Environments: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Children and Pets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Employees and Objects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(Facts will follow)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Solution: Safe, fast and reactive Mobile Robot Local Planner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 it up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shorten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8F747-91BA-5803-8548-016328F17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97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97367D-2828-8DEC-C02A-D28917D2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646" y="365125"/>
            <a:ext cx="10515600" cy="1325563"/>
          </a:xfrm>
        </p:spPr>
        <p:txBody>
          <a:bodyPr/>
          <a:lstStyle/>
          <a:p>
            <a:r>
              <a:rPr lang="en-US" b="1" dirty="0"/>
              <a:t>State-of-the-Art: Object Detection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86A43-0A2E-F6A7-07F9-A2C15BF6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20</a:t>
            </a:fld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AA93B1-6F52-B774-8988-A7D07C0E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477" y="1939412"/>
            <a:ext cx="7741465" cy="23084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8B05D93-EE38-4B89-A5F1-30E3FD81C774}"/>
              </a:ext>
            </a:extLst>
          </p:cNvPr>
          <p:cNvSpPr txBox="1"/>
          <p:nvPr/>
        </p:nvSpPr>
        <p:spPr>
          <a:xfrm>
            <a:off x="1268581" y="2059821"/>
            <a:ext cx="2453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Primary aim for shapes:</a:t>
            </a:r>
          </a:p>
          <a:p>
            <a:r>
              <a:rPr lang="en-US" dirty="0"/>
              <a:t>circles</a:t>
            </a:r>
          </a:p>
          <a:p>
            <a:r>
              <a:rPr lang="en-US" dirty="0"/>
              <a:t>rectangles</a:t>
            </a:r>
          </a:p>
          <a:p>
            <a:r>
              <a:rPr lang="en-US" dirty="0"/>
              <a:t>ellipses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5930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83089-AA89-89B0-DAA1-A4A2E97A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  <a:br>
              <a:rPr lang="en-US" dirty="0"/>
            </a:br>
            <a:r>
              <a:rPr lang="en-US" dirty="0"/>
              <a:t>Sensor 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7855C-0578-48F5-454A-E6B524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21</a:t>
            </a:fld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673F3B-27CF-1CA2-588C-C73A22AF3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04" y="2046175"/>
            <a:ext cx="9131710" cy="211029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3B8DCB5-99D1-C934-20A2-E2F890E7DA4C}"/>
              </a:ext>
            </a:extLst>
          </p:cNvPr>
          <p:cNvSpPr txBox="1"/>
          <p:nvPr/>
        </p:nvSpPr>
        <p:spPr>
          <a:xfrm>
            <a:off x="2292825" y="4941859"/>
            <a:ext cx="87508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 dirty="0"/>
              <a:t>[26] A. Eman and H. </a:t>
            </a:r>
            <a:r>
              <a:rPr lang="de-AT" sz="900" dirty="0" err="1"/>
              <a:t>Ramdane</a:t>
            </a:r>
            <a:r>
              <a:rPr lang="de-AT" sz="900" dirty="0"/>
              <a:t>, “Mobile </a:t>
            </a:r>
            <a:r>
              <a:rPr lang="de-AT" sz="900" dirty="0" err="1"/>
              <a:t>robot</a:t>
            </a:r>
            <a:r>
              <a:rPr lang="de-AT" sz="900" dirty="0"/>
              <a:t> </a:t>
            </a:r>
            <a:r>
              <a:rPr lang="de-AT" sz="900" dirty="0" err="1"/>
              <a:t>localization</a:t>
            </a:r>
            <a:r>
              <a:rPr lang="de-AT" sz="900" dirty="0"/>
              <a:t> </a:t>
            </a:r>
            <a:r>
              <a:rPr lang="de-AT" sz="900" dirty="0" err="1"/>
              <a:t>using</a:t>
            </a:r>
            <a:r>
              <a:rPr lang="de-AT" sz="900" dirty="0"/>
              <a:t> </a:t>
            </a:r>
            <a:r>
              <a:rPr lang="de-AT" sz="900" dirty="0" err="1"/>
              <a:t>extended</a:t>
            </a:r>
            <a:r>
              <a:rPr lang="de-AT" sz="900" dirty="0"/>
              <a:t> mobile </a:t>
            </a:r>
            <a:r>
              <a:rPr lang="de-AT" sz="900" dirty="0" err="1"/>
              <a:t>robot</a:t>
            </a:r>
            <a:r>
              <a:rPr lang="de-AT" sz="900" dirty="0"/>
              <a:t> in </a:t>
            </a:r>
            <a:r>
              <a:rPr lang="de-AT" sz="900" dirty="0" err="1"/>
              <a:t>dynamic</a:t>
            </a:r>
            <a:r>
              <a:rPr lang="de-AT" sz="900" dirty="0"/>
              <a:t> </a:t>
            </a:r>
            <a:r>
              <a:rPr lang="de-AT" sz="900" dirty="0" err="1"/>
              <a:t>environment</a:t>
            </a:r>
            <a:r>
              <a:rPr lang="de-AT" sz="900" dirty="0"/>
              <a:t>,” 07 2012 in 2020 3rd International Conference on Computer </a:t>
            </a:r>
            <a:r>
              <a:rPr lang="de-AT" sz="900" dirty="0" err="1"/>
              <a:t>Applications</a:t>
            </a:r>
            <a:r>
              <a:rPr lang="de-AT" sz="900" dirty="0"/>
              <a:t> Information Security (ICCAIS), 2020, pp. 1–5.</a:t>
            </a:r>
          </a:p>
          <a:p>
            <a:r>
              <a:rPr lang="de-AT" sz="900" dirty="0"/>
              <a:t>[27] D. </a:t>
            </a:r>
            <a:r>
              <a:rPr lang="de-AT" sz="900" dirty="0" err="1"/>
              <a:t>Talwar</a:t>
            </a:r>
            <a:r>
              <a:rPr lang="de-AT" sz="900" dirty="0"/>
              <a:t> and S. Jung, “</a:t>
            </a:r>
            <a:r>
              <a:rPr lang="de-AT" sz="900" dirty="0" err="1"/>
              <a:t>Particle</a:t>
            </a:r>
            <a:r>
              <a:rPr lang="de-AT" sz="900" dirty="0"/>
              <a:t> filter-</a:t>
            </a:r>
            <a:r>
              <a:rPr lang="de-AT" sz="900" dirty="0" err="1"/>
              <a:t>based</a:t>
            </a:r>
            <a:r>
              <a:rPr lang="de-AT" sz="900" dirty="0"/>
              <a:t> </a:t>
            </a:r>
            <a:r>
              <a:rPr lang="de-AT" sz="900" dirty="0" err="1"/>
              <a:t>localization</a:t>
            </a:r>
            <a:r>
              <a:rPr lang="de-AT" sz="900" dirty="0"/>
              <a:t> </a:t>
            </a:r>
            <a:r>
              <a:rPr lang="de-AT" sz="900" dirty="0" err="1"/>
              <a:t>of</a:t>
            </a:r>
            <a:r>
              <a:rPr lang="de-AT" sz="900" dirty="0"/>
              <a:t> a mobile </a:t>
            </a:r>
            <a:r>
              <a:rPr lang="de-AT" sz="900" dirty="0" err="1"/>
              <a:t>nonholonomic</a:t>
            </a:r>
            <a:r>
              <a:rPr lang="de-AT" sz="900" dirty="0"/>
              <a:t> mobile </a:t>
            </a:r>
            <a:r>
              <a:rPr lang="de-AT" sz="900" dirty="0" err="1"/>
              <a:t>robots</a:t>
            </a:r>
            <a:r>
              <a:rPr lang="de-AT" sz="900" dirty="0"/>
              <a:t>,” Robotics, IEEE Transactions on, vol. 21, pp. 1022– 1028, 11 2005 </a:t>
            </a:r>
            <a:r>
              <a:rPr lang="de-AT" sz="900" dirty="0" err="1"/>
              <a:t>robot</a:t>
            </a:r>
            <a:r>
              <a:rPr lang="de-AT" sz="900" dirty="0"/>
              <a:t> </a:t>
            </a:r>
            <a:r>
              <a:rPr lang="de-AT" sz="900" dirty="0" err="1"/>
              <a:t>by</a:t>
            </a:r>
            <a:r>
              <a:rPr lang="de-AT" sz="900" dirty="0"/>
              <a:t> </a:t>
            </a:r>
            <a:r>
              <a:rPr lang="de-AT" sz="900" dirty="0" err="1"/>
              <a:t>using</a:t>
            </a:r>
            <a:r>
              <a:rPr lang="de-AT" sz="900" dirty="0"/>
              <a:t> a </a:t>
            </a:r>
            <a:r>
              <a:rPr lang="de-AT" sz="900" dirty="0" err="1"/>
              <a:t>single</a:t>
            </a:r>
            <a:r>
              <a:rPr lang="de-AT" sz="900" dirty="0"/>
              <a:t> </a:t>
            </a:r>
            <a:r>
              <a:rPr lang="de-AT" sz="900" dirty="0" err="1"/>
              <a:t>lidar</a:t>
            </a:r>
            <a:r>
              <a:rPr lang="de-AT" sz="900" dirty="0"/>
              <a:t> </a:t>
            </a:r>
            <a:r>
              <a:rPr lang="de-AT" sz="900" dirty="0" err="1"/>
              <a:t>sensor</a:t>
            </a:r>
            <a:r>
              <a:rPr lang="de-AT" sz="900" dirty="0"/>
              <a:t> </a:t>
            </a:r>
            <a:r>
              <a:rPr lang="de-AT" sz="900" dirty="0" err="1"/>
              <a:t>under</a:t>
            </a:r>
            <a:r>
              <a:rPr lang="de-AT" sz="900" dirty="0"/>
              <a:t> </a:t>
            </a:r>
            <a:r>
              <a:rPr lang="de-AT" sz="900" dirty="0" err="1"/>
              <a:t>slam</a:t>
            </a:r>
            <a:r>
              <a:rPr lang="de-AT" sz="900" dirty="0"/>
              <a:t> in </a:t>
            </a:r>
            <a:r>
              <a:rPr lang="de-AT" sz="900" dirty="0" err="1"/>
              <a:t>ros</a:t>
            </a:r>
            <a:r>
              <a:rPr lang="de-AT" sz="900" dirty="0"/>
              <a:t> </a:t>
            </a:r>
            <a:r>
              <a:rPr lang="de-AT" sz="900" dirty="0" err="1"/>
              <a:t>environment</a:t>
            </a:r>
            <a:r>
              <a:rPr lang="de-AT" sz="900" dirty="0"/>
              <a:t>,” in 2019 19th International Conference on Control, Automation and Systems (ICCAS), 2019, pp. 1112–1115.</a:t>
            </a:r>
          </a:p>
          <a:p>
            <a:r>
              <a:rPr lang="de-AT" sz="900" dirty="0"/>
              <a:t>[28] W. </a:t>
            </a:r>
            <a:r>
              <a:rPr lang="de-AT" sz="900" dirty="0" err="1"/>
              <a:t>Benchouche</a:t>
            </a:r>
            <a:r>
              <a:rPr lang="de-AT" sz="900" dirty="0"/>
              <a:t>, R. </a:t>
            </a:r>
            <a:r>
              <a:rPr lang="de-AT" sz="900" dirty="0" err="1"/>
              <a:t>Mellah</a:t>
            </a:r>
            <a:r>
              <a:rPr lang="de-AT" sz="900" dirty="0"/>
              <a:t>, and M. S. </a:t>
            </a:r>
            <a:r>
              <a:rPr lang="de-AT" sz="900" dirty="0" err="1"/>
              <a:t>Bennouna</a:t>
            </a:r>
            <a:r>
              <a:rPr lang="de-AT" sz="900" dirty="0"/>
              <a:t>, “Navigation </a:t>
            </a:r>
            <a:r>
              <a:rPr lang="de-AT" sz="900" dirty="0" err="1"/>
              <a:t>of</a:t>
            </a:r>
            <a:r>
              <a:rPr lang="de-AT" sz="900" dirty="0"/>
              <a:t> a differential </a:t>
            </a:r>
            <a:r>
              <a:rPr lang="de-AT" sz="900" dirty="0" err="1"/>
              <a:t>drive</a:t>
            </a:r>
            <a:r>
              <a:rPr lang="de-AT" sz="900" dirty="0"/>
              <a:t> mobile </a:t>
            </a:r>
            <a:r>
              <a:rPr lang="de-AT" sz="900" dirty="0" err="1"/>
              <a:t>robot</a:t>
            </a:r>
            <a:r>
              <a:rPr lang="de-AT" sz="900" dirty="0"/>
              <a:t> </a:t>
            </a:r>
            <a:r>
              <a:rPr lang="de-AT" sz="900" dirty="0" err="1"/>
              <a:t>using</a:t>
            </a:r>
            <a:r>
              <a:rPr lang="de-AT" sz="900" dirty="0"/>
              <a:t> </a:t>
            </a:r>
            <a:r>
              <a:rPr lang="de-AT" sz="900" dirty="0" err="1"/>
              <a:t>nonlinear</a:t>
            </a:r>
            <a:r>
              <a:rPr lang="de-AT" sz="900" dirty="0"/>
              <a:t> </a:t>
            </a:r>
            <a:r>
              <a:rPr lang="de-AT" sz="900" dirty="0" err="1"/>
              <a:t>model</a:t>
            </a:r>
            <a:r>
              <a:rPr lang="de-AT" sz="900" dirty="0"/>
              <a:t> </a:t>
            </a:r>
            <a:r>
              <a:rPr lang="de-AT" sz="900" dirty="0" err="1"/>
              <a:t>graph-based</a:t>
            </a:r>
            <a:r>
              <a:rPr lang="de-AT" sz="900" dirty="0"/>
              <a:t> </a:t>
            </a:r>
            <a:r>
              <a:rPr lang="de-AT" sz="900" dirty="0" err="1"/>
              <a:t>slam</a:t>
            </a:r>
            <a:r>
              <a:rPr lang="de-AT" sz="900" dirty="0"/>
              <a:t>,” IEEE Transactions on Intelligent  </a:t>
            </a:r>
            <a:r>
              <a:rPr lang="de-AT" sz="900" dirty="0" err="1"/>
              <a:t>el</a:t>
            </a:r>
            <a:r>
              <a:rPr lang="de-AT" sz="900" dirty="0"/>
              <a:t> </a:t>
            </a:r>
          </a:p>
          <a:p>
            <a:r>
              <a:rPr lang="de-AT" sz="900" dirty="0"/>
              <a:t>[29] J. Luo and S. Qin, “A fast </a:t>
            </a:r>
            <a:r>
              <a:rPr lang="de-AT" sz="900" dirty="0" err="1"/>
              <a:t>algorithm</a:t>
            </a:r>
            <a:r>
              <a:rPr lang="de-AT" sz="900" dirty="0"/>
              <a:t> </a:t>
            </a:r>
            <a:r>
              <a:rPr lang="de-AT" sz="900" dirty="0" err="1"/>
              <a:t>of</a:t>
            </a:r>
            <a:r>
              <a:rPr lang="de-AT" sz="900" dirty="0"/>
              <a:t> </a:t>
            </a:r>
            <a:r>
              <a:rPr lang="de-AT" sz="900" dirty="0" err="1"/>
              <a:t>simultaneous</a:t>
            </a:r>
            <a:r>
              <a:rPr lang="de-AT" sz="900" dirty="0"/>
              <a:t> </a:t>
            </a:r>
            <a:r>
              <a:rPr lang="de-AT" sz="900" dirty="0" err="1"/>
              <a:t>localization</a:t>
            </a:r>
            <a:r>
              <a:rPr lang="de-AT" sz="900" dirty="0"/>
              <a:t> </a:t>
            </a:r>
            <a:r>
              <a:rPr lang="de-AT" sz="900" dirty="0" err="1"/>
              <a:t>andTransportation</a:t>
            </a:r>
            <a:r>
              <a:rPr lang="de-AT" sz="900" dirty="0"/>
              <a:t> Systems Magazine, vol. 2, pp. 31–43, 12 2010.</a:t>
            </a:r>
          </a:p>
          <a:p>
            <a:r>
              <a:rPr lang="en-US" sz="900" dirty="0"/>
              <a:t>mapping for mobile robot based on ball particle filter,” IEEE Access, 9 vol. PP, pp. 1–1, 03 2018.</a:t>
            </a:r>
          </a:p>
          <a:p>
            <a:r>
              <a:rPr lang="de-AT" sz="900" dirty="0"/>
              <a:t>[30] J. Lin, J. Peng, Z. Hu, X. Xie, and R. Peng, “ORB-SLAM, IMU and Wheel </a:t>
            </a:r>
            <a:r>
              <a:rPr lang="de-AT" sz="900" dirty="0" err="1"/>
              <a:t>Odometry</a:t>
            </a:r>
            <a:r>
              <a:rPr lang="de-AT" sz="900" dirty="0"/>
              <a:t> Fusion </a:t>
            </a:r>
            <a:r>
              <a:rPr lang="de-AT" sz="900" dirty="0" err="1"/>
              <a:t>for</a:t>
            </a:r>
            <a:r>
              <a:rPr lang="de-AT" sz="900" dirty="0"/>
              <a:t> Indoor Mobile Robot </a:t>
            </a:r>
            <a:r>
              <a:rPr lang="de-AT" sz="900" dirty="0" err="1"/>
              <a:t>Localization</a:t>
            </a:r>
            <a:r>
              <a:rPr lang="de-AT" sz="900" dirty="0"/>
              <a:t> and Navigation,” Academic Journal </a:t>
            </a:r>
            <a:r>
              <a:rPr lang="de-AT" sz="900" dirty="0" err="1"/>
              <a:t>of</a:t>
            </a:r>
            <a:r>
              <a:rPr lang="de-AT" sz="900" dirty="0"/>
              <a:t> Computing Information Science, vol. 3, </a:t>
            </a:r>
            <a:r>
              <a:rPr lang="de-AT" sz="900" dirty="0" err="1"/>
              <a:t>no</a:t>
            </a:r>
            <a:r>
              <a:rPr lang="de-AT" sz="900" dirty="0"/>
              <a:t>. 1, pp. 131–141, 2020. [Online]. </a:t>
            </a:r>
            <a:r>
              <a:rPr lang="de-AT" sz="900" dirty="0" err="1"/>
              <a:t>Available</a:t>
            </a:r>
            <a:r>
              <a:rPr lang="de-AT" sz="900" dirty="0"/>
              <a:t>: https://doi.org/10.25236/AJCIS.2020.030114</a:t>
            </a:r>
          </a:p>
        </p:txBody>
      </p:sp>
    </p:spTree>
    <p:extLst>
      <p:ext uri="{BB962C8B-B14F-4D97-AF65-F5344CB8AC3E}">
        <p14:creationId xmlns:p14="http://schemas.microsoft.com/office/powerpoint/2010/main" val="2128321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04D98-BD23-2808-6654-318238D1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0248"/>
          </a:xfrm>
        </p:spPr>
        <p:txBody>
          <a:bodyPr/>
          <a:lstStyle/>
          <a:p>
            <a:r>
              <a:rPr lang="en-US" b="1" dirty="0"/>
              <a:t>State-of-the-Art: Optimizer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6F205-EC37-C0BE-A3E4-59FE9E45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22</a:t>
            </a:fld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BECB187-727E-51F6-120E-061A5078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03" y="1637291"/>
            <a:ext cx="7865994" cy="254425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90E86DD-1BF1-B775-3D29-C39E7DD0CC59}"/>
              </a:ext>
            </a:extLst>
          </p:cNvPr>
          <p:cNvSpPr txBox="1"/>
          <p:nvPr/>
        </p:nvSpPr>
        <p:spPr>
          <a:xfrm>
            <a:off x="2313295" y="4551003"/>
            <a:ext cx="971720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[8] N. </a:t>
            </a:r>
            <a:r>
              <a:rPr lang="en-US" sz="900" dirty="0" err="1"/>
              <a:t>Eslami</a:t>
            </a:r>
            <a:r>
              <a:rPr lang="en-US" sz="900" dirty="0"/>
              <a:t> and R. </a:t>
            </a:r>
            <a:r>
              <a:rPr lang="en-US" sz="900" dirty="0" err="1"/>
              <a:t>Amiadifard</a:t>
            </a:r>
            <a:r>
              <a:rPr lang="en-US" sz="900" dirty="0"/>
              <a:t>, “Moving target tracking and obstacle avoidance for a mobile robot using </a:t>
            </a:r>
            <a:r>
              <a:rPr lang="en-US" sz="900" dirty="0" err="1"/>
              <a:t>mpc</a:t>
            </a:r>
            <a:r>
              <a:rPr lang="en-US" sz="900" dirty="0"/>
              <a:t>,” in 2019 27th Iranian Conference on Electrical Engineering (ICEE), 2019, pp. 1163–1169.</a:t>
            </a:r>
          </a:p>
          <a:p>
            <a:r>
              <a:rPr lang="de-AT" sz="900" dirty="0"/>
              <a:t>[16] D. </a:t>
            </a:r>
            <a:r>
              <a:rPr lang="de-AT" sz="900" dirty="0" err="1"/>
              <a:t>Boiroux</a:t>
            </a:r>
            <a:r>
              <a:rPr lang="de-AT" sz="900" dirty="0"/>
              <a:t> and J. B. Jørgensen, “</a:t>
            </a:r>
            <a:r>
              <a:rPr lang="de-AT" sz="900" dirty="0" err="1"/>
              <a:t>Sequential</a:t>
            </a:r>
            <a:r>
              <a:rPr lang="de-AT" sz="900" dirty="0"/>
              <a:t> 1 </a:t>
            </a:r>
            <a:r>
              <a:rPr lang="de-AT" sz="900" dirty="0" err="1"/>
              <a:t>quadratic</a:t>
            </a:r>
            <a:r>
              <a:rPr lang="de-AT" sz="900" dirty="0"/>
              <a:t> </a:t>
            </a:r>
            <a:r>
              <a:rPr lang="de-AT" sz="900" dirty="0" err="1"/>
              <a:t>programming</a:t>
            </a:r>
            <a:r>
              <a:rPr lang="de-AT" sz="900" dirty="0"/>
              <a:t> </a:t>
            </a:r>
            <a:r>
              <a:rPr lang="de-AT" sz="900" dirty="0" err="1"/>
              <a:t>for</a:t>
            </a:r>
            <a:r>
              <a:rPr lang="de-AT" sz="900" dirty="0"/>
              <a:t> </a:t>
            </a:r>
            <a:r>
              <a:rPr lang="de-AT" sz="900" dirty="0" err="1"/>
              <a:t>nonlinear</a:t>
            </a:r>
            <a:r>
              <a:rPr lang="de-AT" sz="900" dirty="0"/>
              <a:t> </a:t>
            </a:r>
            <a:r>
              <a:rPr lang="de-AT" sz="900" dirty="0" err="1"/>
              <a:t>model</a:t>
            </a:r>
            <a:r>
              <a:rPr lang="de-AT" sz="900" dirty="0"/>
              <a:t> </a:t>
            </a:r>
            <a:r>
              <a:rPr lang="de-AT" sz="900" dirty="0" err="1"/>
              <a:t>predictive</a:t>
            </a:r>
            <a:r>
              <a:rPr lang="de-AT" sz="900" dirty="0"/>
              <a:t> </a:t>
            </a:r>
            <a:r>
              <a:rPr lang="de-AT" sz="900" dirty="0" err="1"/>
              <a:t>control</a:t>
            </a:r>
            <a:r>
              <a:rPr lang="de-AT" sz="900" dirty="0"/>
              <a:t>,” IFAC-</a:t>
            </a:r>
            <a:r>
              <a:rPr lang="de-AT" sz="900" dirty="0" err="1"/>
              <a:t>PapersOnLine</a:t>
            </a:r>
            <a:r>
              <a:rPr lang="de-AT" sz="900" dirty="0"/>
              <a:t>, vol. 52, </a:t>
            </a:r>
            <a:r>
              <a:rPr lang="de-AT" sz="900" dirty="0" err="1"/>
              <a:t>no</a:t>
            </a:r>
            <a:r>
              <a:rPr lang="de-AT" sz="900" dirty="0"/>
              <a:t>. 1, pp. 474–479, 2019, 12th IFAC Symposium on Dynamics and Control </a:t>
            </a:r>
            <a:r>
              <a:rPr lang="de-AT" sz="900" dirty="0" err="1"/>
              <a:t>of</a:t>
            </a:r>
            <a:r>
              <a:rPr lang="de-AT" sz="900" dirty="0"/>
              <a:t> </a:t>
            </a:r>
            <a:r>
              <a:rPr lang="de-AT" sz="900" dirty="0" err="1"/>
              <a:t>Process</a:t>
            </a:r>
            <a:r>
              <a:rPr lang="de-AT" sz="900" dirty="0"/>
              <a:t> Systems, </a:t>
            </a:r>
            <a:r>
              <a:rPr lang="de-AT" sz="900" dirty="0" err="1"/>
              <a:t>including</a:t>
            </a:r>
            <a:r>
              <a:rPr lang="de-AT" sz="900" dirty="0"/>
              <a:t> Biosystems DYCOPS 2019. [Online]. </a:t>
            </a:r>
            <a:r>
              <a:rPr lang="de-AT" sz="900" dirty="0" err="1"/>
              <a:t>Available</a:t>
            </a:r>
            <a:r>
              <a:rPr lang="de-AT" sz="900" dirty="0"/>
              <a:t>: </a:t>
            </a:r>
            <a:r>
              <a:rPr lang="de-AT" sz="900" dirty="0">
                <a:hlinkClick r:id="rId3"/>
              </a:rPr>
              <a:t>https://www.sciencedirect.com/science/article/pii/S2405896319301934</a:t>
            </a:r>
            <a:endParaRPr lang="en-US" sz="900" dirty="0"/>
          </a:p>
          <a:p>
            <a:r>
              <a:rPr lang="de-AT" sz="900" dirty="0"/>
              <a:t>[13] W. </a:t>
            </a:r>
            <a:r>
              <a:rPr lang="de-AT" sz="900" dirty="0" err="1"/>
              <a:t>Benchouche</a:t>
            </a:r>
            <a:r>
              <a:rPr lang="de-AT" sz="900" dirty="0"/>
              <a:t>, R. </a:t>
            </a:r>
            <a:r>
              <a:rPr lang="de-AT" sz="900" dirty="0" err="1"/>
              <a:t>Mellah</a:t>
            </a:r>
            <a:r>
              <a:rPr lang="de-AT" sz="900" dirty="0"/>
              <a:t>, and M. S. </a:t>
            </a:r>
            <a:r>
              <a:rPr lang="de-AT" sz="900" dirty="0" err="1"/>
              <a:t>Bennouna</a:t>
            </a:r>
            <a:r>
              <a:rPr lang="de-AT" sz="900" dirty="0"/>
              <a:t>, “Navigation </a:t>
            </a:r>
            <a:r>
              <a:rPr lang="de-AT" sz="900" dirty="0" err="1"/>
              <a:t>of</a:t>
            </a:r>
            <a:r>
              <a:rPr lang="de-AT" sz="900" dirty="0"/>
              <a:t> a differential </a:t>
            </a:r>
            <a:r>
              <a:rPr lang="de-AT" sz="900" dirty="0" err="1"/>
              <a:t>drive</a:t>
            </a:r>
            <a:r>
              <a:rPr lang="de-AT" sz="900" dirty="0"/>
              <a:t> mobile </a:t>
            </a:r>
            <a:r>
              <a:rPr lang="de-AT" sz="900" dirty="0" err="1"/>
              <a:t>robot</a:t>
            </a:r>
            <a:r>
              <a:rPr lang="de-AT" sz="900" dirty="0"/>
              <a:t> </a:t>
            </a:r>
            <a:r>
              <a:rPr lang="de-AT" sz="900" dirty="0" err="1"/>
              <a:t>using</a:t>
            </a:r>
            <a:r>
              <a:rPr lang="de-AT" sz="900" dirty="0"/>
              <a:t> </a:t>
            </a:r>
            <a:r>
              <a:rPr lang="de-AT" sz="900" dirty="0" err="1"/>
              <a:t>nonlinear</a:t>
            </a:r>
            <a:r>
              <a:rPr lang="de-AT" sz="900" dirty="0"/>
              <a:t> </a:t>
            </a:r>
            <a:r>
              <a:rPr lang="de-AT" sz="900" dirty="0" err="1"/>
              <a:t>model</a:t>
            </a:r>
            <a:r>
              <a:rPr lang="de-AT" sz="900" dirty="0"/>
              <a:t> </a:t>
            </a:r>
            <a:r>
              <a:rPr lang="de-AT" sz="900" dirty="0" err="1"/>
              <a:t>graph-based</a:t>
            </a:r>
            <a:r>
              <a:rPr lang="de-AT" sz="900" dirty="0"/>
              <a:t> </a:t>
            </a:r>
            <a:r>
              <a:rPr lang="de-AT" sz="900" dirty="0" err="1"/>
              <a:t>slam</a:t>
            </a:r>
            <a:r>
              <a:rPr lang="de-AT" sz="900" dirty="0"/>
              <a:t>,” IEEE Transactions on Intelligent Transportation Systems Magazine, vol. 2, pp. 31–43, 12 2010. [29] J. Luo and S. Qin, “A fast </a:t>
            </a:r>
            <a:r>
              <a:rPr lang="de-AT" sz="900" dirty="0" err="1"/>
              <a:t>algorithm</a:t>
            </a:r>
            <a:r>
              <a:rPr lang="de-AT" sz="900" dirty="0"/>
              <a:t> </a:t>
            </a:r>
            <a:r>
              <a:rPr lang="de-AT" sz="900" dirty="0" err="1"/>
              <a:t>of</a:t>
            </a:r>
            <a:r>
              <a:rPr lang="de-AT" sz="900" dirty="0"/>
              <a:t> </a:t>
            </a:r>
            <a:r>
              <a:rPr lang="de-AT" sz="900" dirty="0" err="1"/>
              <a:t>simultaneous</a:t>
            </a:r>
            <a:r>
              <a:rPr lang="de-AT" sz="900" dirty="0"/>
              <a:t> </a:t>
            </a:r>
            <a:r>
              <a:rPr lang="de-AT" sz="900" dirty="0" err="1"/>
              <a:t>localization</a:t>
            </a:r>
            <a:r>
              <a:rPr lang="de-AT" sz="900" dirty="0"/>
              <a:t> and </a:t>
            </a:r>
            <a:r>
              <a:rPr lang="de-AT" sz="900" dirty="0" err="1"/>
              <a:t>predictive</a:t>
            </a:r>
            <a:r>
              <a:rPr lang="de-AT" sz="900" dirty="0"/>
              <a:t> </a:t>
            </a:r>
            <a:r>
              <a:rPr lang="de-AT" sz="900" dirty="0" err="1"/>
              <a:t>control</a:t>
            </a:r>
            <a:r>
              <a:rPr lang="de-AT" sz="900" dirty="0"/>
              <a:t>,” L2CSP Laboratory, Faculty </a:t>
            </a:r>
            <a:r>
              <a:rPr lang="de-AT" sz="900" dirty="0" err="1"/>
              <a:t>of</a:t>
            </a:r>
            <a:r>
              <a:rPr lang="de-AT" sz="900" dirty="0"/>
              <a:t> </a:t>
            </a:r>
            <a:r>
              <a:rPr lang="de-AT" sz="900" dirty="0" err="1"/>
              <a:t>Electrical</a:t>
            </a:r>
            <a:r>
              <a:rPr lang="de-AT" sz="900" dirty="0"/>
              <a:t> and</a:t>
            </a:r>
            <a:r>
              <a:rPr lang="en-US" sz="900" dirty="0"/>
              <a:t> </a:t>
            </a:r>
            <a:r>
              <a:rPr lang="de-AT" sz="900" dirty="0"/>
              <a:t>Computing Engineering, University Mouloud </a:t>
            </a:r>
            <a:r>
              <a:rPr lang="de-AT" sz="900" dirty="0" err="1"/>
              <a:t>Mammri</a:t>
            </a:r>
            <a:r>
              <a:rPr lang="de-AT" sz="900" dirty="0"/>
              <a:t> </a:t>
            </a:r>
            <a:r>
              <a:rPr lang="de-AT" sz="900" dirty="0" err="1"/>
              <a:t>of</a:t>
            </a:r>
            <a:r>
              <a:rPr lang="de-AT" sz="900" dirty="0"/>
              <a:t> </a:t>
            </a:r>
            <a:r>
              <a:rPr lang="de-AT" sz="900" dirty="0" err="1"/>
              <a:t>Tizi</a:t>
            </a:r>
            <a:r>
              <a:rPr lang="de-AT" sz="900" dirty="0"/>
              <a:t> </a:t>
            </a:r>
            <a:r>
              <a:rPr lang="de-AT" sz="900" dirty="0" err="1"/>
              <a:t>Ouzou</a:t>
            </a:r>
            <a:r>
              <a:rPr lang="de-AT" sz="900" dirty="0"/>
              <a:t>, 15000, </a:t>
            </a:r>
            <a:r>
              <a:rPr lang="de-AT" sz="900" dirty="0" err="1"/>
              <a:t>Algeria</a:t>
            </a:r>
            <a:r>
              <a:rPr lang="de-AT" sz="900" dirty="0"/>
              <a:t>; </a:t>
            </a:r>
            <a:r>
              <a:rPr lang="de-AT" sz="900" dirty="0" err="1"/>
              <a:t>Mechanical</a:t>
            </a:r>
            <a:r>
              <a:rPr lang="de-AT" sz="900" dirty="0"/>
              <a:t> </a:t>
            </a:r>
            <a:r>
              <a:rPr lang="de-AT" sz="900" dirty="0" err="1"/>
              <a:t>engineering</a:t>
            </a:r>
            <a:r>
              <a:rPr lang="de-AT" sz="900" dirty="0"/>
              <a:t> </a:t>
            </a:r>
            <a:r>
              <a:rPr lang="de-AT" sz="900" dirty="0" err="1"/>
              <a:t>dept</a:t>
            </a:r>
            <a:r>
              <a:rPr lang="de-AT" sz="900" dirty="0"/>
              <a:t>, University </a:t>
            </a:r>
            <a:r>
              <a:rPr lang="de-AT" sz="900" dirty="0" err="1"/>
              <a:t>Kasdi</a:t>
            </a:r>
            <a:r>
              <a:rPr lang="de-AT" sz="900" dirty="0"/>
              <a:t> </a:t>
            </a:r>
            <a:r>
              <a:rPr lang="de-AT" sz="900" dirty="0" err="1"/>
              <a:t>Merbah</a:t>
            </a:r>
            <a:r>
              <a:rPr lang="de-AT" sz="900" dirty="0"/>
              <a:t>, </a:t>
            </a:r>
            <a:r>
              <a:rPr lang="de-AT" sz="900" dirty="0" err="1"/>
              <a:t>Ouargla</a:t>
            </a:r>
            <a:r>
              <a:rPr lang="de-AT" sz="900" dirty="0"/>
              <a:t>, 30000, </a:t>
            </a:r>
            <a:r>
              <a:rPr lang="de-AT" sz="900" dirty="0" err="1"/>
              <a:t>Algeria</a:t>
            </a:r>
            <a:r>
              <a:rPr lang="de-AT" sz="900" dirty="0"/>
              <a:t>, 2021.</a:t>
            </a:r>
          </a:p>
          <a:p>
            <a:r>
              <a:rPr lang="en-US" sz="900" dirty="0"/>
              <a:t>[17] I. </a:t>
            </a:r>
            <a:r>
              <a:rPr lang="en-US" sz="900" dirty="0" err="1"/>
              <a:t>Kempf</a:t>
            </a:r>
            <a:r>
              <a:rPr lang="en-US" sz="900" dirty="0"/>
              <a:t>, P. Goulart, and S. Duncan, “Fast gradient method for model predictive control with input rate and amplitude constraints**this research is supported by the engineering and physical sciences research council (</a:t>
            </a:r>
            <a:r>
              <a:rPr lang="en-US" sz="900" dirty="0" err="1"/>
              <a:t>epsrc</a:t>
            </a:r>
            <a:r>
              <a:rPr lang="en-US" sz="900" dirty="0"/>
              <a:t>) with a diamond case studentship.” IFAC-</a:t>
            </a:r>
            <a:r>
              <a:rPr lang="en-US" sz="900" dirty="0" err="1"/>
              <a:t>PapersOnLine</a:t>
            </a:r>
            <a:r>
              <a:rPr lang="en-US" sz="900" dirty="0"/>
              <a:t>, vol. 53, no. 2, pp. 6542–6547, 2020, 21st IFAC World Congress. [Online]. Available: </a:t>
            </a:r>
            <a:r>
              <a:rPr lang="en-US" sz="900" dirty="0">
                <a:hlinkClick r:id="rId4"/>
              </a:rPr>
              <a:t>https://www.sciencedirect.com/science/article/pii/S2405896320303268</a:t>
            </a:r>
            <a:endParaRPr lang="en-US" sz="900" dirty="0"/>
          </a:p>
          <a:p>
            <a:r>
              <a:rPr lang="de-AT" sz="900" dirty="0"/>
              <a:t>[19] W. Naeem, R. Sutton, J. </a:t>
            </a:r>
            <a:r>
              <a:rPr lang="de-AT" sz="900" dirty="0" err="1"/>
              <a:t>Chudley</a:t>
            </a:r>
            <a:r>
              <a:rPr lang="de-AT" sz="900" dirty="0"/>
              <a:t>, F. </a:t>
            </a:r>
            <a:r>
              <a:rPr lang="de-AT" sz="900" dirty="0" err="1"/>
              <a:t>Dalgleish</a:t>
            </a:r>
            <a:r>
              <a:rPr lang="de-AT" sz="900" dirty="0"/>
              <a:t>, and S. </a:t>
            </a:r>
            <a:r>
              <a:rPr lang="de-AT" sz="900" dirty="0" err="1"/>
              <a:t>Tetlow</a:t>
            </a:r>
            <a:r>
              <a:rPr lang="de-AT" sz="900" dirty="0"/>
              <a:t>, “An online </a:t>
            </a:r>
            <a:r>
              <a:rPr lang="de-AT" sz="900" dirty="0" err="1"/>
              <a:t>genetic</a:t>
            </a:r>
            <a:r>
              <a:rPr lang="de-AT" sz="900" dirty="0"/>
              <a:t> </a:t>
            </a:r>
            <a:r>
              <a:rPr lang="de-AT" sz="900" dirty="0" err="1"/>
              <a:t>algorithm</a:t>
            </a:r>
            <a:r>
              <a:rPr lang="de-AT" sz="900" dirty="0"/>
              <a:t> </a:t>
            </a:r>
            <a:r>
              <a:rPr lang="de-AT" sz="900" dirty="0" err="1"/>
              <a:t>based</a:t>
            </a:r>
            <a:r>
              <a:rPr lang="de-AT" sz="900" dirty="0"/>
              <a:t> </a:t>
            </a:r>
            <a:r>
              <a:rPr lang="de-AT" sz="900" dirty="0" err="1"/>
              <a:t>model</a:t>
            </a:r>
            <a:r>
              <a:rPr lang="de-AT" sz="900" dirty="0"/>
              <a:t> </a:t>
            </a:r>
            <a:r>
              <a:rPr lang="de-AT" sz="900" dirty="0" err="1"/>
              <a:t>predictive</a:t>
            </a:r>
            <a:r>
              <a:rPr lang="de-AT" sz="900" dirty="0"/>
              <a:t> </a:t>
            </a:r>
            <a:r>
              <a:rPr lang="de-AT" sz="900" dirty="0" err="1"/>
              <a:t>control</a:t>
            </a:r>
            <a:r>
              <a:rPr lang="de-AT" sz="900" dirty="0"/>
              <a:t> </a:t>
            </a:r>
            <a:r>
              <a:rPr lang="de-AT" sz="900" dirty="0" err="1"/>
              <a:t>autopilot</a:t>
            </a:r>
            <a:r>
              <a:rPr lang="de-AT" sz="900" dirty="0"/>
              <a:t> design </a:t>
            </a:r>
            <a:r>
              <a:rPr lang="de-AT" sz="900" dirty="0" err="1"/>
              <a:t>with</a:t>
            </a:r>
            <a:r>
              <a:rPr lang="de-AT" sz="900" dirty="0"/>
              <a:t> experimental </a:t>
            </a:r>
            <a:r>
              <a:rPr lang="de-AT" sz="900" dirty="0" err="1"/>
              <a:t>verification</a:t>
            </a:r>
            <a:r>
              <a:rPr lang="de-AT" sz="900" dirty="0"/>
              <a:t>,” International Journal </a:t>
            </a:r>
            <a:r>
              <a:rPr lang="de-AT" sz="900" dirty="0" err="1"/>
              <a:t>of</a:t>
            </a:r>
            <a:r>
              <a:rPr lang="de-AT" sz="900" dirty="0"/>
              <a:t> Control- INT J CONTR, vol. 78, pp. 1076–1090, 09 2005.</a:t>
            </a:r>
            <a:endParaRPr lang="en-US" sz="900" dirty="0"/>
          </a:p>
          <a:p>
            <a:r>
              <a:rPr lang="en-US" sz="900" dirty="0"/>
              <a:t>[18] Q. Zou, J. Ji, S. Zhang, M. Shi, and Y. Luo, “Model predictive control based on particle swarm optimization of greenhouse cli mate for saving energy consumption,” in 2010 World Automation Congress, 2010, pp. 123–128.</a:t>
            </a:r>
            <a:endParaRPr lang="de-AT" sz="900" dirty="0"/>
          </a:p>
        </p:txBody>
      </p:sp>
    </p:spTree>
    <p:extLst>
      <p:ext uri="{BB962C8B-B14F-4D97-AF65-F5344CB8AC3E}">
        <p14:creationId xmlns:p14="http://schemas.microsoft.com/office/powerpoint/2010/main" val="340396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6D2D9-6D8C-0C2E-A78F-6E913EDE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State-</a:t>
            </a:r>
            <a:r>
              <a:rPr lang="de-DE" b="1" dirty="0" err="1"/>
              <a:t>of</a:t>
            </a:r>
            <a:r>
              <a:rPr lang="de-DE" b="1" dirty="0"/>
              <a:t>-</a:t>
            </a:r>
            <a:r>
              <a:rPr lang="de-DE" b="1" dirty="0" err="1"/>
              <a:t>the</a:t>
            </a:r>
            <a:r>
              <a:rPr lang="de-DE" b="1" dirty="0"/>
              <a:t>-Art (</a:t>
            </a:r>
            <a:r>
              <a:rPr lang="de-DE" b="1" dirty="0" err="1"/>
              <a:t>two</a:t>
            </a:r>
            <a:r>
              <a:rPr lang="de-DE" b="1" dirty="0"/>
              <a:t> </a:t>
            </a:r>
            <a:r>
              <a:rPr lang="de-DE" b="1" dirty="0" err="1"/>
              <a:t>sentences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nMPC</a:t>
            </a:r>
            <a:r>
              <a:rPr lang="de-DE" b="1" dirty="0"/>
              <a:t>, i </a:t>
            </a:r>
            <a:r>
              <a:rPr lang="de-DE" b="1" dirty="0" err="1"/>
              <a:t>wanna</a:t>
            </a:r>
            <a:r>
              <a:rPr lang="de-DE" b="1" dirty="0"/>
              <a:t> </a:t>
            </a:r>
            <a:r>
              <a:rPr lang="de-DE" b="1" dirty="0" err="1"/>
              <a:t>improve</a:t>
            </a:r>
            <a:r>
              <a:rPr lang="de-DE" b="1" dirty="0"/>
              <a:t> ist </a:t>
            </a:r>
            <a:r>
              <a:rPr lang="de-DE" b="1" dirty="0" err="1"/>
              <a:t>ablka</a:t>
            </a:r>
            <a:r>
              <a:rPr lang="de-DE" b="1" dirty="0"/>
              <a:t>)</a:t>
            </a:r>
            <a:endParaRPr lang="de-AT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080134-3E25-815B-29A1-5C8412E3E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079"/>
            <a:ext cx="4990995" cy="4351338"/>
          </a:xfrm>
        </p:spPr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Window</a:t>
            </a:r>
            <a:r>
              <a:rPr lang="de-DE" dirty="0"/>
              <a:t> Approach (DWA) </a:t>
            </a:r>
            <a:r>
              <a:rPr lang="de-DE" dirty="0" err="1"/>
              <a:t>Local</a:t>
            </a:r>
            <a:r>
              <a:rPr lang="de-DE" dirty="0"/>
              <a:t> Planners</a:t>
            </a:r>
          </a:p>
          <a:p>
            <a:pPr algn="l"/>
            <a:r>
              <a:rPr lang="de-AT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Timed</a:t>
            </a:r>
            <a:r>
              <a:rPr lang="de-AT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de-AT" dirty="0" err="1">
                <a:solidFill>
                  <a:srgbClr val="424242"/>
                </a:solidFill>
                <a:latin typeface="Roboto" panose="02000000000000000000" pitchFamily="2" charset="0"/>
              </a:rPr>
              <a:t>E</a:t>
            </a:r>
            <a:r>
              <a:rPr lang="de-AT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lastic</a:t>
            </a:r>
            <a:r>
              <a:rPr lang="de-AT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-Band (TEB) </a:t>
            </a:r>
            <a:r>
              <a:rPr lang="de-AT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Local</a:t>
            </a:r>
            <a:r>
              <a:rPr lang="de-AT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Planners</a:t>
            </a:r>
          </a:p>
          <a:p>
            <a:pPr algn="l"/>
            <a:r>
              <a:rPr lang="de-AT" dirty="0">
                <a:solidFill>
                  <a:srgbClr val="7030A0"/>
                </a:solidFill>
                <a:latin typeface="Roboto" panose="02000000000000000000" pitchFamily="2" charset="0"/>
              </a:rPr>
              <a:t>Model </a:t>
            </a:r>
            <a:r>
              <a:rPr lang="de-AT" dirty="0" err="1">
                <a:solidFill>
                  <a:srgbClr val="7030A0"/>
                </a:solidFill>
                <a:latin typeface="Roboto" panose="02000000000000000000" pitchFamily="2" charset="0"/>
              </a:rPr>
              <a:t>Predictive</a:t>
            </a:r>
            <a:r>
              <a:rPr lang="de-AT" dirty="0">
                <a:solidFill>
                  <a:srgbClr val="7030A0"/>
                </a:solidFill>
                <a:latin typeface="Roboto" panose="02000000000000000000" pitchFamily="2" charset="0"/>
              </a:rPr>
              <a:t> Control (MPC)</a:t>
            </a:r>
          </a:p>
          <a:p>
            <a:pPr algn="l"/>
            <a:r>
              <a:rPr lang="de-AT" dirty="0">
                <a:solidFill>
                  <a:srgbClr val="424242"/>
                </a:solidFill>
                <a:latin typeface="Roboto" panose="02000000000000000000" pitchFamily="2" charset="0"/>
              </a:rPr>
              <a:t>Move Base Flex (MBF)</a:t>
            </a:r>
          </a:p>
          <a:p>
            <a:pPr algn="l"/>
            <a:r>
              <a:rPr lang="de-AT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Agile and Safe </a:t>
            </a:r>
            <a:r>
              <a:rPr lang="de-AT" b="0" i="0" dirty="0" err="1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Pursuit</a:t>
            </a:r>
            <a:r>
              <a:rPr lang="de-AT" dirty="0">
                <a:solidFill>
                  <a:srgbClr val="424242"/>
                </a:solidFill>
                <a:latin typeface="Roboto" panose="02000000000000000000" pitchFamily="2" charset="0"/>
              </a:rPr>
              <a:t> (ASAP)</a:t>
            </a:r>
            <a:r>
              <a:rPr lang="de-AT" b="0" i="0" dirty="0">
                <a:solidFill>
                  <a:srgbClr val="424242"/>
                </a:solidFill>
                <a:effectLst/>
                <a:latin typeface="Roboto" panose="02000000000000000000" pitchFamily="2" charset="0"/>
              </a:rPr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A33B09-F9BB-30C0-4FA1-90472F25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3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86D3A7-D5C3-3999-2D9F-49200333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768" y="1498079"/>
            <a:ext cx="5928352" cy="27452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3282F4-B151-615F-19AF-42B6CAFBD04B}"/>
              </a:ext>
            </a:extLst>
          </p:cNvPr>
          <p:cNvSpPr txBox="1"/>
          <p:nvPr/>
        </p:nvSpPr>
        <p:spPr>
          <a:xfrm>
            <a:off x="5672246" y="4248952"/>
            <a:ext cx="565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[1] Lee, Dong-Hyun &amp; Choi, </a:t>
            </a:r>
            <a:r>
              <a:rPr lang="de-AT" sz="1000" dirty="0" err="1"/>
              <a:t>Sunglok</a:t>
            </a:r>
            <a:r>
              <a:rPr lang="de-AT" sz="1000" dirty="0"/>
              <a:t> &amp; Na, </a:t>
            </a:r>
            <a:r>
              <a:rPr lang="de-AT" sz="1000" dirty="0" err="1"/>
              <a:t>Ki</a:t>
            </a:r>
            <a:r>
              <a:rPr lang="de-AT" sz="1000" dirty="0"/>
              <a:t>-In. (2024). ASAP: Agile and Safe </a:t>
            </a:r>
            <a:r>
              <a:rPr lang="de-AT" sz="1000" dirty="0" err="1"/>
              <a:t>Pursuit</a:t>
            </a:r>
            <a:r>
              <a:rPr lang="de-AT" sz="1000" dirty="0"/>
              <a:t> </a:t>
            </a:r>
            <a:r>
              <a:rPr lang="de-AT" sz="1000" dirty="0" err="1"/>
              <a:t>for</a:t>
            </a:r>
            <a:r>
              <a:rPr lang="de-AT" sz="1000" dirty="0"/>
              <a:t> </a:t>
            </a:r>
            <a:r>
              <a:rPr lang="de-AT" sz="1000" dirty="0" err="1"/>
              <a:t>Local</a:t>
            </a:r>
            <a:r>
              <a:rPr lang="de-AT" sz="1000" dirty="0"/>
              <a:t> </a:t>
            </a:r>
            <a:r>
              <a:rPr lang="de-AT" sz="1000" dirty="0" err="1"/>
              <a:t>Planning</a:t>
            </a:r>
            <a:r>
              <a:rPr lang="de-AT" sz="1000" dirty="0"/>
              <a:t> </a:t>
            </a:r>
            <a:r>
              <a:rPr lang="de-AT" sz="1000" dirty="0" err="1"/>
              <a:t>of</a:t>
            </a:r>
            <a:r>
              <a:rPr lang="de-AT" sz="1000" dirty="0"/>
              <a:t> </a:t>
            </a:r>
            <a:r>
              <a:rPr lang="de-AT" sz="1000" dirty="0" err="1"/>
              <a:t>Autonomous</a:t>
            </a:r>
            <a:r>
              <a:rPr lang="de-AT" sz="1000" dirty="0"/>
              <a:t> Mobile Robots. IEEE Access. PP. 1-1. 10.1109/ACCESS.2024.3429506. </a:t>
            </a:r>
          </a:p>
        </p:txBody>
      </p:sp>
    </p:spTree>
    <p:extLst>
      <p:ext uri="{BB962C8B-B14F-4D97-AF65-F5344CB8AC3E}">
        <p14:creationId xmlns:p14="http://schemas.microsoft.com/office/powerpoint/2010/main" val="262929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3AEFB-3C1D-965A-E151-53894504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Scientific Contribution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E65D1-30DF-3E73-10B7-ECBA9BED4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ea typeface="Calibri"/>
                <a:cs typeface="Calibri"/>
              </a:rPr>
              <a:t>This work contributes to the state-of-the-art development, of a nonlinear Model Predictive Controller for a mobile robot with integrated dynamic obstacle avoidance. The main objective is to design a local planner that effectively addresses the challenges of dynamic obstacle avoidance. Unlike the seminal work approaches such as Dynamic Window Approach, the proposed </a:t>
            </a:r>
            <a:r>
              <a:rPr lang="en-US" dirty="0" err="1">
                <a:ea typeface="Calibri"/>
                <a:cs typeface="Calibri"/>
              </a:rPr>
              <a:t>nMPC</a:t>
            </a:r>
            <a:r>
              <a:rPr lang="en-US" dirty="0">
                <a:ea typeface="Calibri"/>
                <a:cs typeface="Calibri"/>
              </a:rPr>
              <a:t> effectively handles nonlinear dynamics and dynamic obstacles, offering superior prediction accuracy and responsiveness.</a:t>
            </a:r>
          </a:p>
          <a:p>
            <a:pPr algn="just"/>
            <a:r>
              <a:rPr lang="en-US" dirty="0">
                <a:ea typeface="Calibri"/>
                <a:cs typeface="Calibri"/>
              </a:rPr>
              <a:t>(Scientific Contribution needs to be corrected)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B0266-8D7E-C484-CDD1-A433DC5E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21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2863-5BDF-EF9E-4355-F087FF8C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  <a:endParaRPr lang="en-US" dirty="0"/>
          </a:p>
        </p:txBody>
      </p:sp>
      <p:pic>
        <p:nvPicPr>
          <p:cNvPr id="6" name="Inhaltsplatzhalter 5" descr="Ein Bild, das Screenshot, Diagramm, Kreis, Text enthält.&#10;&#10;Automatisch generierte Beschreibung">
            <a:extLst>
              <a:ext uri="{FF2B5EF4-FFF2-40B4-BE49-F238E27FC236}">
                <a16:creationId xmlns:a16="http://schemas.microsoft.com/office/drawing/2014/main" id="{24EBBE0C-E061-CC53-DA48-207896CCD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74" y="578709"/>
            <a:ext cx="6373097" cy="5567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6437E-9B68-00E4-ACA3-7BCAD094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5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88F0A8-265A-F6B4-5A18-10F86BDB6FBF}"/>
              </a:ext>
            </a:extLst>
          </p:cNvPr>
          <p:cNvSpPr txBox="1"/>
          <p:nvPr/>
        </p:nvSpPr>
        <p:spPr>
          <a:xfrm>
            <a:off x="838200" y="1690688"/>
            <a:ext cx="47561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Generating global plan </a:t>
            </a:r>
            <a:r>
              <a:rPr lang="de-DE" dirty="0" err="1"/>
              <a:t>with</a:t>
            </a:r>
            <a:r>
              <a:rPr lang="de-DE" dirty="0"/>
              <a:t> ROS </a:t>
            </a:r>
            <a:r>
              <a:rPr lang="de-DE" dirty="0" err="1"/>
              <a:t>MoveBase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Reshaping</a:t>
            </a:r>
            <a:r>
              <a:rPr lang="de-AT" dirty="0"/>
              <a:t> global plan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nMPC</a:t>
            </a:r>
            <a:r>
              <a:rPr lang="de-AT" dirty="0"/>
              <a:t>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 err="1"/>
              <a:t>Detecting</a:t>
            </a:r>
            <a:r>
              <a:rPr lang="de-AT" dirty="0"/>
              <a:t> </a:t>
            </a:r>
            <a:r>
              <a:rPr lang="de-AT" dirty="0" err="1"/>
              <a:t>obstacles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/>
              <a:t>Tracking </a:t>
            </a:r>
            <a:r>
              <a:rPr lang="de-AT" dirty="0" err="1"/>
              <a:t>trajectory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nMPC</a:t>
            </a:r>
            <a:r>
              <a:rPr lang="de-AT" dirty="0"/>
              <a:t> Controller </a:t>
            </a:r>
            <a:r>
              <a:rPr lang="de-AT" dirty="0" err="1"/>
              <a:t>with</a:t>
            </a:r>
            <a:endParaRPr lang="de-A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 err="1"/>
              <a:t>dynamic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constraint</a:t>
            </a:r>
            <a:endParaRPr lang="de-A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 err="1"/>
              <a:t>obstacle</a:t>
            </a:r>
            <a:r>
              <a:rPr lang="de-AT" dirty="0"/>
              <a:t> </a:t>
            </a:r>
            <a:r>
              <a:rPr lang="de-AT" dirty="0" err="1"/>
              <a:t>avoidance</a:t>
            </a:r>
            <a:r>
              <a:rPr lang="de-AT" dirty="0"/>
              <a:t> </a:t>
            </a:r>
            <a:r>
              <a:rPr lang="de-AT" dirty="0" err="1"/>
              <a:t>constraints</a:t>
            </a:r>
            <a:endParaRPr lang="de-A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/>
              <a:t>Text </a:t>
            </a:r>
            <a:r>
              <a:rPr lang="de-AT" dirty="0" err="1"/>
              <a:t>bigger</a:t>
            </a:r>
            <a:r>
              <a:rPr lang="de-AT" dirty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/>
              <a:t>I m </a:t>
            </a:r>
            <a:r>
              <a:rPr lang="de-AT" dirty="0" err="1"/>
              <a:t>show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my</a:t>
            </a:r>
            <a:r>
              <a:rPr lang="de-AT" dirty="0"/>
              <a:t> </a:t>
            </a:r>
            <a:r>
              <a:rPr lang="de-AT" dirty="0" err="1"/>
              <a:t>results</a:t>
            </a:r>
            <a:r>
              <a:rPr lang="de-AT" dirty="0"/>
              <a:t>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how</a:t>
            </a:r>
            <a:r>
              <a:rPr lang="de-AT" dirty="0"/>
              <a:t> i </a:t>
            </a:r>
            <a:r>
              <a:rPr lang="de-AT" dirty="0" err="1"/>
              <a:t>did</a:t>
            </a:r>
            <a:r>
              <a:rPr lang="de-AT" dirty="0"/>
              <a:t> </a:t>
            </a:r>
            <a:r>
              <a:rPr lang="de-AT" dirty="0" err="1"/>
              <a:t>it</a:t>
            </a:r>
            <a:endParaRPr lang="de-A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612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F9954-AAAE-6564-5F55-0EFC425A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22971-0FAB-5220-D646-BFC0BD6C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6</a:t>
            </a:fld>
            <a:endParaRPr lang="en-GB"/>
          </a:p>
        </p:txBody>
      </p:sp>
      <p:pic>
        <p:nvPicPr>
          <p:cNvPr id="3" name="nMPC_14_vs_DWA_8_presentation_1">
            <a:hlinkClick r:id="" action="ppaction://media"/>
            <a:extLst>
              <a:ext uri="{FF2B5EF4-FFF2-40B4-BE49-F238E27FC236}">
                <a16:creationId xmlns:a16="http://schemas.microsoft.com/office/drawing/2014/main" id="{BD62A3F1-0392-2FDA-48EC-A4119D624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9310" y="317263"/>
            <a:ext cx="6404212" cy="64042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DD043487-0DE6-67F2-5FCA-4C8A357440DB}"/>
                  </a:ext>
                </a:extLst>
              </p14:cNvPr>
              <p14:cNvContentPartPr/>
              <p14:nvPr/>
            </p14:nvContentPartPr>
            <p14:xfrm>
              <a:off x="3797640" y="6051240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DD043487-0DE6-67F2-5FCA-4C8A357440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8280" y="6041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033812-5F75-0E72-DE7B-A453E868E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853" y="1690688"/>
            <a:ext cx="350463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Static obstacle avoidance with narrow door</a:t>
            </a:r>
          </a:p>
          <a:p>
            <a:r>
              <a:rPr lang="en-US" sz="1800" dirty="0" err="1">
                <a:ea typeface="+mn-lt"/>
                <a:cs typeface="+mn-lt"/>
              </a:rPr>
              <a:t>nMPC</a:t>
            </a:r>
            <a:r>
              <a:rPr lang="en-US" sz="1800" dirty="0">
                <a:ea typeface="+mn-lt"/>
                <a:cs typeface="+mn-lt"/>
              </a:rPr>
              <a:t> Duration: 15.99 s without collision</a:t>
            </a:r>
            <a:endParaRPr lang="en-US" sz="1800" dirty="0">
              <a:latin typeface="Consolas"/>
            </a:endParaRPr>
          </a:p>
          <a:p>
            <a:r>
              <a:rPr lang="en-US" sz="1800" dirty="0">
                <a:ea typeface="+mn-lt"/>
                <a:cs typeface="+mn-lt"/>
              </a:rPr>
              <a:t>DWA Duration: 28.19 s with collision</a:t>
            </a:r>
          </a:p>
          <a:p>
            <a:endParaRPr lang="en-US" sz="1800" dirty="0">
              <a:latin typeface="Consolas"/>
              <a:ea typeface="+mn-lt"/>
              <a:cs typeface="+mn-lt"/>
            </a:endParaRPr>
          </a:p>
          <a:p>
            <a:endParaRPr lang="en-US" sz="1800" dirty="0">
              <a:latin typeface="Consolas"/>
            </a:endParaRPr>
          </a:p>
          <a:p>
            <a:endParaRPr lang="en-US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549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MPC_14_vs_DWA_8_presentation_2">
            <a:hlinkClick r:id="" action="ppaction://media"/>
            <a:extLst>
              <a:ext uri="{FF2B5EF4-FFF2-40B4-BE49-F238E27FC236}">
                <a16:creationId xmlns:a16="http://schemas.microsoft.com/office/drawing/2014/main" id="{A8AC4855-A7AD-8875-28D6-03C003898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2831" y="136525"/>
            <a:ext cx="6612340" cy="66123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C5F9954-AAAE-6564-5F55-0EFC425A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22971-0FAB-5220-D646-BFC0BD6C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7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AB676B-1ADC-1580-34C0-8B1B7FC12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350463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Static obstacle avoidance with </a:t>
            </a:r>
            <a:r>
              <a:rPr lang="en-US" sz="1800">
                <a:ea typeface="+mn-lt"/>
                <a:cs typeface="+mn-lt"/>
              </a:rPr>
              <a:t>narrow door</a:t>
            </a:r>
            <a:endParaRPr lang="en-US" sz="1800" dirty="0">
              <a:latin typeface="Consolas"/>
              <a:ea typeface="+mn-lt"/>
              <a:cs typeface="+mn-lt"/>
            </a:endParaRPr>
          </a:p>
          <a:p>
            <a:endParaRPr lang="en-US" sz="1800" dirty="0">
              <a:latin typeface="Consolas"/>
            </a:endParaRPr>
          </a:p>
          <a:p>
            <a:endParaRPr lang="en-US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5439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F3993-7353-5640-9EB7-C42B583F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37A461-A90C-FD72-5DE8-95503A6BB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4C2DDA-BF8F-3B27-471F-C5ED4DEA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8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2186C4-5BD0-C562-AF57-EA77C822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332" y="1385247"/>
            <a:ext cx="77934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36052C0-6454-9D0E-2C0D-AC7ECC260659}"/>
              </a:ext>
            </a:extLst>
          </p:cNvPr>
          <p:cNvSpPr txBox="1"/>
          <p:nvPr/>
        </p:nvSpPr>
        <p:spPr>
          <a:xfrm>
            <a:off x="679847" y="1825625"/>
            <a:ext cx="3027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Dynamic </a:t>
            </a:r>
            <a:r>
              <a:rPr lang="de-DE" dirty="0" err="1"/>
              <a:t>obstacle</a:t>
            </a:r>
            <a:r>
              <a:rPr lang="de-DE" dirty="0"/>
              <a:t> </a:t>
            </a:r>
            <a:r>
              <a:rPr lang="de-DE" dirty="0" err="1"/>
              <a:t>avoidane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Cube </a:t>
            </a:r>
            <a:r>
              <a:rPr lang="de-DE" dirty="0" err="1"/>
              <a:t>moving</a:t>
            </a:r>
            <a:r>
              <a:rPr lang="de-DE" dirty="0"/>
              <a:t> in a </a:t>
            </a:r>
            <a:r>
              <a:rPr lang="de-DE" dirty="0" err="1"/>
              <a:t>circle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82509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70CAC-6C20-6F67-2FF0-14306376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41600" cy="2771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Results: </a:t>
            </a:r>
            <a:br>
              <a:rPr lang="en-US" b="1" dirty="0"/>
            </a:br>
            <a:r>
              <a:rPr lang="en-US" b="1" dirty="0"/>
              <a:t>Dynamic obstacle </a:t>
            </a:r>
            <a:r>
              <a:rPr lang="en-US" b="1" dirty="0" err="1"/>
              <a:t>avoidane</a:t>
            </a:r>
            <a:br>
              <a:rPr lang="en-US" b="1" dirty="0"/>
            </a:b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11E4A3-1CD7-C057-F624-59FB43DD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9</a:t>
            </a:fld>
            <a:endParaRPr lang="en-GB"/>
          </a:p>
        </p:txBody>
      </p:sp>
      <p:pic>
        <p:nvPicPr>
          <p:cNvPr id="9" name="nMPC_22_vs_DWA_10_vsTEB_8_presentation_1">
            <a:hlinkClick r:id="" action="ppaction://media"/>
            <a:extLst>
              <a:ext uri="{FF2B5EF4-FFF2-40B4-BE49-F238E27FC236}">
                <a16:creationId xmlns:a16="http://schemas.microsoft.com/office/drawing/2014/main" id="{BAF44B21-A112-B933-0680-6FFE1903AE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7825" y="277812"/>
            <a:ext cx="9138491" cy="57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C8D3354D2C1BD44A5EB6320550E01FA" ma:contentTypeVersion="4" ma:contentTypeDescription="Ein neues Dokument erstellen." ma:contentTypeScope="" ma:versionID="24127947566473263229bdc4e5132d62">
  <xsd:schema xmlns:xsd="http://www.w3.org/2001/XMLSchema" xmlns:xs="http://www.w3.org/2001/XMLSchema" xmlns:p="http://schemas.microsoft.com/office/2006/metadata/properties" xmlns:ns2="9406cf5d-a8f3-42c4-ac78-cbac01524848" targetNamespace="http://schemas.microsoft.com/office/2006/metadata/properties" ma:root="true" ma:fieldsID="d809e096e1fd94f31ccd14cf81c29f74" ns2:_="">
    <xsd:import namespace="9406cf5d-a8f3-42c4-ac78-cbac015248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06cf5d-a8f3-42c4-ac78-cbac015248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ACACD5-4CC4-4EA5-88DF-BDE4BC807AED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9406cf5d-a8f3-42c4-ac78-cbac01524848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A8A496C-B4F4-46AB-933D-5B1000E44E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6EFB0B-7EC5-4CFC-8191-D97F163AD7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06cf5d-a8f3-42c4-ac78-cbac015248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</Words>
  <Application>Microsoft Office PowerPoint</Application>
  <PresentationFormat>Breitbild</PresentationFormat>
  <Paragraphs>144</Paragraphs>
  <Slides>22</Slides>
  <Notes>3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Roboto</vt:lpstr>
      <vt:lpstr>Symbol</vt:lpstr>
      <vt:lpstr>Wingdings</vt:lpstr>
      <vt:lpstr>Office</vt:lpstr>
      <vt:lpstr>Model Predictive Control Local Planner with dynamic Obstacle Avoidance</vt:lpstr>
      <vt:lpstr>Motivation (less talking)</vt:lpstr>
      <vt:lpstr>State-of-the-Art (two sentences for nMPC, i wanna improve ist ablka)</vt:lpstr>
      <vt:lpstr>Scientific Contribution</vt:lpstr>
      <vt:lpstr>Objective</vt:lpstr>
      <vt:lpstr>Results</vt:lpstr>
      <vt:lpstr>Results</vt:lpstr>
      <vt:lpstr>Results</vt:lpstr>
      <vt:lpstr>Results:  Dynamic obstacle avoidane </vt:lpstr>
      <vt:lpstr>PowerPoint-Präsentation</vt:lpstr>
      <vt:lpstr>Methodology</vt:lpstr>
      <vt:lpstr>Methodology Reference Trajectory</vt:lpstr>
      <vt:lpstr>Methodology Object Detection</vt:lpstr>
      <vt:lpstr>Methodology Model</vt:lpstr>
      <vt:lpstr>State-of-the-Art: Optimizer</vt:lpstr>
      <vt:lpstr>Discussion</vt:lpstr>
      <vt:lpstr>Summary and Outlook</vt:lpstr>
      <vt:lpstr>Backup</vt:lpstr>
      <vt:lpstr>State-of-the-Art: Optimizer</vt:lpstr>
      <vt:lpstr>State-of-the-Art: Object Detection </vt:lpstr>
      <vt:lpstr>Methodology Sensor Fusion</vt:lpstr>
      <vt:lpstr>State-of-the-Art: Optimizer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Kevin Eppacher</cp:lastModifiedBy>
  <cp:revision>48</cp:revision>
  <dcterms:created xsi:type="dcterms:W3CDTF">2019-03-28T08:56:36Z</dcterms:created>
  <dcterms:modified xsi:type="dcterms:W3CDTF">2024-09-24T19:53:02Z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0x0101004C8D3354D2C1BD44A5EB6320550E01FA</vt:lpwstr>
  </property>
</Properties>
</file>